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57651" autoAdjust="0"/>
  </p:normalViewPr>
  <p:slideViewPr>
    <p:cSldViewPr>
      <p:cViewPr varScale="1">
        <p:scale>
          <a:sx n="40" d="100"/>
          <a:sy n="40" d="100"/>
        </p:scale>
        <p:origin x="-2244" y="-11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7B74EE-B454-4360-9995-4AFD04618AB2}" type="datetimeFigureOut">
              <a:rPr lang="en-US" smtClean="0"/>
              <a:pPr/>
              <a:t>8/1/2021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679E28-1728-475E-8AA5-B0B4C9455719}" type="slidenum">
              <a:rPr lang="en-US" smtClean="0"/>
              <a:pPr/>
              <a:t>‹#›</a:t>
            </a:fld>
            <a:endParaRPr lang="en-US"/>
          </a:p>
        </p:txBody>
      </p:sp>
    </p:spTree>
    <p:extLst>
      <p:ext uri="{BB962C8B-B14F-4D97-AF65-F5344CB8AC3E}">
        <p14:creationId xmlns:p14="http://schemas.microsoft.com/office/powerpoint/2010/main" xmlns="" val="3260112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For this week's video blog, I have decided to address ethical issues in violence and war. War is defined as an intense conflict between parties such as militias, governments, and societies. The characteristics of war include violence, massive destruction, the killing of people, and aggression. While some researchers of war regard conflict to be both a widespread and ancestral component of human nature, others contend that it is the product of unique socio-cultural, economic, or ecological factors (Pötzsch, 2017). Violence involves using force with the intention of injuring or destroying.  Violence may also result in psychological suffering or even death. </a:t>
            </a:r>
          </a:p>
          <a:p>
            <a:endParaRPr lang="en-US" dirty="0"/>
          </a:p>
        </p:txBody>
      </p:sp>
      <p:sp>
        <p:nvSpPr>
          <p:cNvPr id="4" name="Slide Number Placeholder 3"/>
          <p:cNvSpPr>
            <a:spLocks noGrp="1"/>
          </p:cNvSpPr>
          <p:nvPr>
            <p:ph type="sldNum" sz="quarter" idx="10"/>
          </p:nvPr>
        </p:nvSpPr>
        <p:spPr/>
        <p:txBody>
          <a:bodyPr/>
          <a:lstStyle/>
          <a:p>
            <a:fld id="{02679E28-1728-475E-8AA5-B0B4C9455719}" type="slidenum">
              <a:rPr lang="en-US" smtClean="0"/>
              <a:pPr/>
              <a:t>2</a:t>
            </a:fld>
            <a:endParaRPr lang="en-US"/>
          </a:p>
        </p:txBody>
      </p:sp>
    </p:spTree>
    <p:extLst>
      <p:ext uri="{BB962C8B-B14F-4D97-AF65-F5344CB8AC3E}">
        <p14:creationId xmlns:p14="http://schemas.microsoft.com/office/powerpoint/2010/main" xmlns="" val="42779619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The ethical issue in war and violence is that they involve killing, which is morally wrong. Morally, killing is wrong because it involves taking away life. Naturally, humans have the right to rights that should not be taken away or violated. Ethical issues in war and violence also arise in the means used in war and violent situations. In most cases, war and violence involve inhumane actions like destruction, harming, and injury.  Despite war and violence being immoral and unethical, there are certain circumstances under which they can be ethically justified. Such circumstances include just cause, and in case of war is the last resort (Shesterinina, 2019). However, it is not easy to establish a just cause because some nations recognize self-defense, and nations are legally authorized to defend themselves. Another ethical dilemma arises whereby even if war is used as a last resort, it could cause more harm and suffering to innocent people.  </a:t>
            </a:r>
          </a:p>
          <a:p>
            <a:endParaRPr lang="en-US" dirty="0"/>
          </a:p>
        </p:txBody>
      </p:sp>
      <p:sp>
        <p:nvSpPr>
          <p:cNvPr id="4" name="Slide Number Placeholder 3"/>
          <p:cNvSpPr>
            <a:spLocks noGrp="1"/>
          </p:cNvSpPr>
          <p:nvPr>
            <p:ph type="sldNum" sz="quarter" idx="10"/>
          </p:nvPr>
        </p:nvSpPr>
        <p:spPr/>
        <p:txBody>
          <a:bodyPr/>
          <a:lstStyle/>
          <a:p>
            <a:fld id="{02679E28-1728-475E-8AA5-B0B4C9455719}" type="slidenum">
              <a:rPr lang="en-US" smtClean="0"/>
              <a:pPr/>
              <a:t>3</a:t>
            </a:fld>
            <a:endParaRPr lang="en-US"/>
          </a:p>
        </p:txBody>
      </p:sp>
    </p:spTree>
    <p:extLst>
      <p:ext uri="{BB962C8B-B14F-4D97-AF65-F5344CB8AC3E}">
        <p14:creationId xmlns:p14="http://schemas.microsoft.com/office/powerpoint/2010/main" xmlns="" val="23886536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One of the ethical concepts related to war and violence is the just war theory. The purpose of the just war theory is to justify war morally through several criteria. These criteria are divided into two; the right to go to war and the right to conduct in war. The right to go to war is concerned with the morality of engaging in any war event, while the right conduct in war is concerned with moral conduct while in war (Lazar, 2017). The just war theory is based on the assertion that despite its horrors, war is not the only worst alternative. War may be justified by essential obligations, undesired impacts, and horrors that can be prevented. For a war to be ethically based on this theory, it must be a just cause, last resort, and proportional.  The principles that govern the conduct in the war include discrimination and proportionality.  </a:t>
            </a:r>
          </a:p>
          <a:p>
            <a:endParaRPr lang="en-US" dirty="0"/>
          </a:p>
        </p:txBody>
      </p:sp>
      <p:sp>
        <p:nvSpPr>
          <p:cNvPr id="4" name="Slide Number Placeholder 3"/>
          <p:cNvSpPr>
            <a:spLocks noGrp="1"/>
          </p:cNvSpPr>
          <p:nvPr>
            <p:ph type="sldNum" sz="quarter" idx="10"/>
          </p:nvPr>
        </p:nvSpPr>
        <p:spPr/>
        <p:txBody>
          <a:bodyPr/>
          <a:lstStyle/>
          <a:p>
            <a:fld id="{02679E28-1728-475E-8AA5-B0B4C9455719}" type="slidenum">
              <a:rPr lang="en-US" smtClean="0"/>
              <a:pPr/>
              <a:t>4</a:t>
            </a:fld>
            <a:endParaRPr lang="en-US"/>
          </a:p>
        </p:txBody>
      </p:sp>
    </p:spTree>
    <p:extLst>
      <p:ext uri="{BB962C8B-B14F-4D97-AF65-F5344CB8AC3E}">
        <p14:creationId xmlns:p14="http://schemas.microsoft.com/office/powerpoint/2010/main" xmlns="" val="4111216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I think instead of people engaging in war and violence, they should consider other alternatives to resolve their disputes. One of such alternatives is pacifism.  Pacifism opposes war and violence and instead, advocates for the resolution of disputes using peaceful means, abolishing war and military institutions, rejects applying physical violence and force for social, political, or economic benefits, and rejects the use of violence in any circumstance (Jackson, 2019). Pacifism is supported by both consequentialist and deontological ethical concepts.  In addition, pacifism holds that war is morally wrong.</a:t>
            </a:r>
          </a:p>
          <a:p>
            <a:endParaRPr lang="en-US" dirty="0"/>
          </a:p>
        </p:txBody>
      </p:sp>
      <p:sp>
        <p:nvSpPr>
          <p:cNvPr id="4" name="Slide Number Placeholder 3"/>
          <p:cNvSpPr>
            <a:spLocks noGrp="1"/>
          </p:cNvSpPr>
          <p:nvPr>
            <p:ph type="sldNum" sz="quarter" idx="10"/>
          </p:nvPr>
        </p:nvSpPr>
        <p:spPr/>
        <p:txBody>
          <a:bodyPr/>
          <a:lstStyle/>
          <a:p>
            <a:fld id="{02679E28-1728-475E-8AA5-B0B4C9455719}" type="slidenum">
              <a:rPr lang="en-US" smtClean="0"/>
              <a:pPr/>
              <a:t>5</a:t>
            </a:fld>
            <a:endParaRPr lang="en-US"/>
          </a:p>
        </p:txBody>
      </p:sp>
    </p:spTree>
    <p:extLst>
      <p:ext uri="{BB962C8B-B14F-4D97-AF65-F5344CB8AC3E}">
        <p14:creationId xmlns:p14="http://schemas.microsoft.com/office/powerpoint/2010/main" xmlns="" val="910574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7DF6FD-F291-44DC-9104-7019069E216B}" type="datetimeFigureOut">
              <a:rPr lang="en-US" smtClean="0"/>
              <a:pPr/>
              <a:t>8/1/2021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87192A-0300-4519-BB64-1A9F61BC66F6}" type="slidenum">
              <a:rPr lang="en-US" smtClean="0"/>
              <a:pPr/>
              <a:t>‹#›</a:t>
            </a:fld>
            <a:endParaRPr lang="en-US"/>
          </a:p>
        </p:txBody>
      </p:sp>
    </p:spTree>
    <p:extLst>
      <p:ext uri="{BB962C8B-B14F-4D97-AF65-F5344CB8AC3E}">
        <p14:creationId xmlns:p14="http://schemas.microsoft.com/office/powerpoint/2010/main" xmlns="" val="1035520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7DF6FD-F291-44DC-9104-7019069E216B}" type="datetimeFigureOut">
              <a:rPr lang="en-US" smtClean="0"/>
              <a:pPr/>
              <a:t>8/1/2021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87192A-0300-4519-BB64-1A9F61BC66F6}" type="slidenum">
              <a:rPr lang="en-US" smtClean="0"/>
              <a:pPr/>
              <a:t>‹#›</a:t>
            </a:fld>
            <a:endParaRPr lang="en-US"/>
          </a:p>
        </p:txBody>
      </p:sp>
    </p:spTree>
    <p:extLst>
      <p:ext uri="{BB962C8B-B14F-4D97-AF65-F5344CB8AC3E}">
        <p14:creationId xmlns:p14="http://schemas.microsoft.com/office/powerpoint/2010/main" xmlns="" val="1788419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7DF6FD-F291-44DC-9104-7019069E216B}" type="datetimeFigureOut">
              <a:rPr lang="en-US" smtClean="0"/>
              <a:pPr/>
              <a:t>8/1/2021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87192A-0300-4519-BB64-1A9F61BC66F6}" type="slidenum">
              <a:rPr lang="en-US" smtClean="0"/>
              <a:pPr/>
              <a:t>‹#›</a:t>
            </a:fld>
            <a:endParaRPr lang="en-US"/>
          </a:p>
        </p:txBody>
      </p:sp>
    </p:spTree>
    <p:extLst>
      <p:ext uri="{BB962C8B-B14F-4D97-AF65-F5344CB8AC3E}">
        <p14:creationId xmlns:p14="http://schemas.microsoft.com/office/powerpoint/2010/main" xmlns="" val="3170298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7DF6FD-F291-44DC-9104-7019069E216B}" type="datetimeFigureOut">
              <a:rPr lang="en-US" smtClean="0"/>
              <a:pPr/>
              <a:t>8/1/2021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87192A-0300-4519-BB64-1A9F61BC66F6}" type="slidenum">
              <a:rPr lang="en-US" smtClean="0"/>
              <a:pPr/>
              <a:t>‹#›</a:t>
            </a:fld>
            <a:endParaRPr lang="en-US"/>
          </a:p>
        </p:txBody>
      </p:sp>
    </p:spTree>
    <p:extLst>
      <p:ext uri="{BB962C8B-B14F-4D97-AF65-F5344CB8AC3E}">
        <p14:creationId xmlns:p14="http://schemas.microsoft.com/office/powerpoint/2010/main" xmlns="" val="955876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7DF6FD-F291-44DC-9104-7019069E216B}" type="datetimeFigureOut">
              <a:rPr lang="en-US" smtClean="0"/>
              <a:pPr/>
              <a:t>8/1/2021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87192A-0300-4519-BB64-1A9F61BC66F6}" type="slidenum">
              <a:rPr lang="en-US" smtClean="0"/>
              <a:pPr/>
              <a:t>‹#›</a:t>
            </a:fld>
            <a:endParaRPr lang="en-US"/>
          </a:p>
        </p:txBody>
      </p:sp>
    </p:spTree>
    <p:extLst>
      <p:ext uri="{BB962C8B-B14F-4D97-AF65-F5344CB8AC3E}">
        <p14:creationId xmlns:p14="http://schemas.microsoft.com/office/powerpoint/2010/main" xmlns="" val="889231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7DF6FD-F291-44DC-9104-7019069E216B}" type="datetimeFigureOut">
              <a:rPr lang="en-US" smtClean="0"/>
              <a:pPr/>
              <a:t>8/1/2021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87192A-0300-4519-BB64-1A9F61BC66F6}" type="slidenum">
              <a:rPr lang="en-US" smtClean="0"/>
              <a:pPr/>
              <a:t>‹#›</a:t>
            </a:fld>
            <a:endParaRPr lang="en-US"/>
          </a:p>
        </p:txBody>
      </p:sp>
    </p:spTree>
    <p:extLst>
      <p:ext uri="{BB962C8B-B14F-4D97-AF65-F5344CB8AC3E}">
        <p14:creationId xmlns:p14="http://schemas.microsoft.com/office/powerpoint/2010/main" xmlns="" val="2246334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7DF6FD-F291-44DC-9104-7019069E216B}" type="datetimeFigureOut">
              <a:rPr lang="en-US" smtClean="0"/>
              <a:pPr/>
              <a:t>8/1/2021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87192A-0300-4519-BB64-1A9F61BC66F6}" type="slidenum">
              <a:rPr lang="en-US" smtClean="0"/>
              <a:pPr/>
              <a:t>‹#›</a:t>
            </a:fld>
            <a:endParaRPr lang="en-US"/>
          </a:p>
        </p:txBody>
      </p:sp>
    </p:spTree>
    <p:extLst>
      <p:ext uri="{BB962C8B-B14F-4D97-AF65-F5344CB8AC3E}">
        <p14:creationId xmlns:p14="http://schemas.microsoft.com/office/powerpoint/2010/main" xmlns="" val="3379300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7DF6FD-F291-44DC-9104-7019069E216B}" type="datetimeFigureOut">
              <a:rPr lang="en-US" smtClean="0"/>
              <a:pPr/>
              <a:t>8/1/2021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87192A-0300-4519-BB64-1A9F61BC66F6}" type="slidenum">
              <a:rPr lang="en-US" smtClean="0"/>
              <a:pPr/>
              <a:t>‹#›</a:t>
            </a:fld>
            <a:endParaRPr lang="en-US"/>
          </a:p>
        </p:txBody>
      </p:sp>
    </p:spTree>
    <p:extLst>
      <p:ext uri="{BB962C8B-B14F-4D97-AF65-F5344CB8AC3E}">
        <p14:creationId xmlns:p14="http://schemas.microsoft.com/office/powerpoint/2010/main" xmlns="" val="791328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7DF6FD-F291-44DC-9104-7019069E216B}" type="datetimeFigureOut">
              <a:rPr lang="en-US" smtClean="0"/>
              <a:pPr/>
              <a:t>8/1/2021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87192A-0300-4519-BB64-1A9F61BC66F6}" type="slidenum">
              <a:rPr lang="en-US" smtClean="0"/>
              <a:pPr/>
              <a:t>‹#›</a:t>
            </a:fld>
            <a:endParaRPr lang="en-US"/>
          </a:p>
        </p:txBody>
      </p:sp>
    </p:spTree>
    <p:extLst>
      <p:ext uri="{BB962C8B-B14F-4D97-AF65-F5344CB8AC3E}">
        <p14:creationId xmlns:p14="http://schemas.microsoft.com/office/powerpoint/2010/main" xmlns="" val="696216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7DF6FD-F291-44DC-9104-7019069E216B}" type="datetimeFigureOut">
              <a:rPr lang="en-US" smtClean="0"/>
              <a:pPr/>
              <a:t>8/1/2021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87192A-0300-4519-BB64-1A9F61BC66F6}" type="slidenum">
              <a:rPr lang="en-US" smtClean="0"/>
              <a:pPr/>
              <a:t>‹#›</a:t>
            </a:fld>
            <a:endParaRPr lang="en-US"/>
          </a:p>
        </p:txBody>
      </p:sp>
    </p:spTree>
    <p:extLst>
      <p:ext uri="{BB962C8B-B14F-4D97-AF65-F5344CB8AC3E}">
        <p14:creationId xmlns:p14="http://schemas.microsoft.com/office/powerpoint/2010/main" xmlns="" val="2570236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7DF6FD-F291-44DC-9104-7019069E216B}" type="datetimeFigureOut">
              <a:rPr lang="en-US" smtClean="0"/>
              <a:pPr/>
              <a:t>8/1/2021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87192A-0300-4519-BB64-1A9F61BC66F6}" type="slidenum">
              <a:rPr lang="en-US" smtClean="0"/>
              <a:pPr/>
              <a:t>‹#›</a:t>
            </a:fld>
            <a:endParaRPr lang="en-US"/>
          </a:p>
        </p:txBody>
      </p:sp>
    </p:spTree>
    <p:extLst>
      <p:ext uri="{BB962C8B-B14F-4D97-AF65-F5344CB8AC3E}">
        <p14:creationId xmlns:p14="http://schemas.microsoft.com/office/powerpoint/2010/main" xmlns="" val="4236901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7DF6FD-F291-44DC-9104-7019069E216B}" type="datetimeFigureOut">
              <a:rPr lang="en-US" smtClean="0"/>
              <a:pPr/>
              <a:t>8/1/2021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87192A-0300-4519-BB64-1A9F61BC66F6}" type="slidenum">
              <a:rPr lang="en-US" smtClean="0"/>
              <a:pPr/>
              <a:t>‹#›</a:t>
            </a:fld>
            <a:endParaRPr lang="en-US"/>
          </a:p>
        </p:txBody>
      </p:sp>
    </p:spTree>
    <p:extLst>
      <p:ext uri="{BB962C8B-B14F-4D97-AF65-F5344CB8AC3E}">
        <p14:creationId xmlns:p14="http://schemas.microsoft.com/office/powerpoint/2010/main" xmlns="" val="336897961"/>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52401"/>
            <a:ext cx="8458200" cy="2819399"/>
          </a:xfrm>
        </p:spPr>
        <p:txBody>
          <a:bodyPr>
            <a:normAutofit/>
          </a:bodyPr>
          <a:lstStyle/>
          <a:p>
            <a:r>
              <a:rPr lang="en-US" sz="6000" dirty="0">
                <a:latin typeface="Times New Roman" pitchFamily="18" charset="0"/>
                <a:cs typeface="Times New Roman" pitchFamily="18" charset="0"/>
              </a:rPr>
              <a:t>Violence and War</a:t>
            </a:r>
            <a:br>
              <a:rPr lang="en-US" sz="6000" dirty="0">
                <a:latin typeface="Times New Roman" pitchFamily="18" charset="0"/>
                <a:cs typeface="Times New Roman" pitchFamily="18" charset="0"/>
              </a:rPr>
            </a:br>
            <a:endParaRPr lang="en-US" sz="6000" dirty="0">
              <a:latin typeface="Times New Roman" pitchFamily="18" charset="0"/>
              <a:cs typeface="Times New Roman" pitchFamily="18" charset="0"/>
            </a:endParaRPr>
          </a:p>
        </p:txBody>
      </p:sp>
      <p:sp>
        <p:nvSpPr>
          <p:cNvPr id="3" name="Subtitle 2"/>
          <p:cNvSpPr>
            <a:spLocks noGrp="1"/>
          </p:cNvSpPr>
          <p:nvPr>
            <p:ph type="subTitle" idx="1"/>
          </p:nvPr>
        </p:nvSpPr>
        <p:spPr>
          <a:xfrm>
            <a:off x="1371600" y="3886200"/>
            <a:ext cx="6400800" cy="2514600"/>
          </a:xfrm>
        </p:spPr>
        <p:txBody>
          <a:bodyPr>
            <a:normAutofit/>
          </a:bodyPr>
          <a:lstStyle/>
          <a:p>
            <a:r>
              <a:rPr lang="en-US" sz="4000" dirty="0" smtClean="0">
                <a:latin typeface="Times New Roman" pitchFamily="18" charset="0"/>
                <a:cs typeface="Times New Roman" pitchFamily="18" charset="0"/>
              </a:rPr>
              <a:t>Name</a:t>
            </a:r>
          </a:p>
          <a:p>
            <a:r>
              <a:rPr lang="en-US" sz="4000" dirty="0" smtClean="0">
                <a:latin typeface="Times New Roman" pitchFamily="18" charset="0"/>
                <a:cs typeface="Times New Roman" pitchFamily="18" charset="0"/>
              </a:rPr>
              <a:t>Institution</a:t>
            </a:r>
          </a:p>
          <a:p>
            <a:r>
              <a:rPr lang="en-US" sz="4000" dirty="0" smtClean="0">
                <a:latin typeface="Times New Roman" pitchFamily="18" charset="0"/>
                <a:cs typeface="Times New Roman" pitchFamily="18" charset="0"/>
              </a:rPr>
              <a:t>Date</a:t>
            </a:r>
            <a:endParaRPr lang="en-US" sz="4000" dirty="0">
              <a:latin typeface="Times New Roman" pitchFamily="18" charset="0"/>
              <a:cs typeface="Times New Roman" pitchFamily="18" charset="0"/>
            </a:endParaRPr>
          </a:p>
        </p:txBody>
      </p:sp>
    </p:spTree>
    <p:extLst>
      <p:ext uri="{BB962C8B-B14F-4D97-AF65-F5344CB8AC3E}">
        <p14:creationId xmlns:p14="http://schemas.microsoft.com/office/powerpoint/2010/main" xmlns="" val="1783351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381000"/>
          </a:xfrm>
        </p:spPr>
        <p:txBody>
          <a:bodyPr>
            <a:normAutofit fontScale="90000"/>
          </a:bodyPr>
          <a:lstStyle/>
          <a:p>
            <a:r>
              <a:rPr lang="en-US" dirty="0" smtClean="0">
                <a:latin typeface="Times New Roman" pitchFamily="18" charset="0"/>
                <a:cs typeface="Times New Roman" pitchFamily="18" charset="0"/>
              </a:rPr>
              <a:t>Violence and War</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914400"/>
            <a:ext cx="8686800" cy="5715000"/>
          </a:xfrm>
        </p:spPr>
        <p:txBody>
          <a:bodyPr>
            <a:normAutofit/>
          </a:bodyPr>
          <a:lstStyle/>
          <a:p>
            <a:pPr marL="457200" indent="-457200" algn="l">
              <a:buFont typeface="Arial" pitchFamily="34" charset="0"/>
              <a:buChar char="•"/>
            </a:pPr>
            <a:r>
              <a:rPr lang="en-US" sz="2400" dirty="0">
                <a:latin typeface="Times New Roman" pitchFamily="18" charset="0"/>
                <a:cs typeface="Times New Roman" pitchFamily="18" charset="0"/>
              </a:rPr>
              <a:t>War refers to an intense conflict between parties</a:t>
            </a:r>
          </a:p>
          <a:p>
            <a:pPr marL="457200" indent="-457200" algn="l">
              <a:buFont typeface="Arial" pitchFamily="34" charset="0"/>
              <a:buChar char="•"/>
            </a:pPr>
            <a:r>
              <a:rPr lang="en-US" sz="2400" dirty="0">
                <a:latin typeface="Times New Roman" pitchFamily="18" charset="0"/>
                <a:cs typeface="Times New Roman" pitchFamily="18" charset="0"/>
              </a:rPr>
              <a:t>The characteristics of war include destruction, violence, and mortality</a:t>
            </a:r>
          </a:p>
          <a:p>
            <a:pPr marL="457200" indent="-457200" algn="l">
              <a:buFont typeface="Arial" pitchFamily="34" charset="0"/>
              <a:buChar char="•"/>
            </a:pPr>
            <a:r>
              <a:rPr lang="en-US" sz="2400" dirty="0">
                <a:latin typeface="Times New Roman" pitchFamily="18" charset="0"/>
                <a:cs typeface="Times New Roman" pitchFamily="18" charset="0"/>
              </a:rPr>
              <a:t>Violence involves using physical force or power</a:t>
            </a:r>
          </a:p>
          <a:p>
            <a:pPr marL="457200" indent="-457200" algn="l">
              <a:buFont typeface="Arial" pitchFamily="34" charset="0"/>
              <a:buChar char="•"/>
            </a:pPr>
            <a:r>
              <a:rPr lang="en-US" sz="2400" dirty="0">
                <a:latin typeface="Times New Roman" pitchFamily="18" charset="0"/>
                <a:cs typeface="Times New Roman" pitchFamily="18" charset="0"/>
              </a:rPr>
              <a:t>Violence causes injury, harm, and even death (Pötzsch, 2017)</a:t>
            </a:r>
          </a:p>
          <a:p>
            <a:endParaRPr lang="en-US" dirty="0"/>
          </a:p>
        </p:txBody>
      </p:sp>
      <p:pic>
        <p:nvPicPr>
          <p:cNvPr id="4" name="Picture 3" descr="Violent Posters | Fine Art America"/>
          <p:cNvPicPr/>
          <p:nvPr/>
        </p:nvPicPr>
        <p:blipFill>
          <a:blip r:embed="rId3">
            <a:extLst>
              <a:ext uri="{28A0092B-C50C-407E-A947-70E740481C1C}">
                <a14:useLocalDpi xmlns:a14="http://schemas.microsoft.com/office/drawing/2010/main" xmlns="" val="0"/>
              </a:ext>
            </a:extLst>
          </a:blip>
          <a:srcRect/>
          <a:stretch>
            <a:fillRect/>
          </a:stretch>
        </p:blipFill>
        <p:spPr bwMode="auto">
          <a:xfrm>
            <a:off x="2743200" y="3352800"/>
            <a:ext cx="3276599" cy="2057400"/>
          </a:xfrm>
          <a:prstGeom prst="rect">
            <a:avLst/>
          </a:prstGeom>
          <a:noFill/>
          <a:ln>
            <a:noFill/>
          </a:ln>
        </p:spPr>
      </p:pic>
    </p:spTree>
    <p:extLst>
      <p:ext uri="{BB962C8B-B14F-4D97-AF65-F5344CB8AC3E}">
        <p14:creationId xmlns:p14="http://schemas.microsoft.com/office/powerpoint/2010/main" xmlns="" val="2854791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533399"/>
          </a:xfrm>
        </p:spPr>
        <p:txBody>
          <a:bodyPr>
            <a:normAutofit fontScale="90000"/>
          </a:bodyPr>
          <a:lstStyle/>
          <a:p>
            <a:r>
              <a:rPr lang="en-US" dirty="0" smtClean="0">
                <a:latin typeface="Times New Roman" pitchFamily="18" charset="0"/>
                <a:cs typeface="Times New Roman" pitchFamily="18" charset="0"/>
              </a:rPr>
              <a:t>Ethical Dilemma</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066800"/>
            <a:ext cx="8686800" cy="5486400"/>
          </a:xfrm>
        </p:spPr>
        <p:txBody>
          <a:bodyPr>
            <a:normAutofit/>
          </a:bodyPr>
          <a:lstStyle/>
          <a:p>
            <a:pPr marL="457200" indent="-457200" algn="l">
              <a:buFont typeface="Arial" pitchFamily="34" charset="0"/>
              <a:buChar char="•"/>
            </a:pPr>
            <a:r>
              <a:rPr lang="en-US" sz="2400" dirty="0">
                <a:latin typeface="Times New Roman" pitchFamily="18" charset="0"/>
                <a:cs typeface="Times New Roman" pitchFamily="18" charset="0"/>
              </a:rPr>
              <a:t>Killing is morally wrong</a:t>
            </a:r>
          </a:p>
          <a:p>
            <a:pPr marL="457200" indent="-457200" algn="l">
              <a:buFont typeface="Arial" pitchFamily="34" charset="0"/>
              <a:buChar char="•"/>
            </a:pPr>
            <a:r>
              <a:rPr lang="en-US" sz="2400" dirty="0">
                <a:latin typeface="Times New Roman" pitchFamily="18" charset="0"/>
                <a:cs typeface="Times New Roman" pitchFamily="18" charset="0"/>
              </a:rPr>
              <a:t>Killing deprives humans of their right to life</a:t>
            </a:r>
          </a:p>
          <a:p>
            <a:pPr marL="457200" indent="-457200" algn="l">
              <a:buFont typeface="Arial" pitchFamily="34" charset="0"/>
              <a:buChar char="•"/>
            </a:pPr>
            <a:r>
              <a:rPr lang="en-US" sz="2400" dirty="0">
                <a:latin typeface="Times New Roman" pitchFamily="18" charset="0"/>
                <a:cs typeface="Times New Roman" pitchFamily="18" charset="0"/>
              </a:rPr>
              <a:t>However, there are circumstances that justify a war to be ethical</a:t>
            </a:r>
          </a:p>
          <a:p>
            <a:pPr marL="457200" indent="-457200" algn="l">
              <a:buFont typeface="Arial" pitchFamily="34" charset="0"/>
              <a:buChar char="•"/>
            </a:pPr>
            <a:r>
              <a:rPr lang="en-US" sz="2400" dirty="0">
                <a:latin typeface="Times New Roman" pitchFamily="18" charset="0"/>
                <a:cs typeface="Times New Roman" pitchFamily="18" charset="0"/>
              </a:rPr>
              <a:t>These include in just cause, and in case it is the last resort (Shesterinina, 2019)</a:t>
            </a:r>
          </a:p>
          <a:p>
            <a:endParaRPr lang="en-US" dirty="0"/>
          </a:p>
        </p:txBody>
      </p:sp>
      <p:pic>
        <p:nvPicPr>
          <p:cNvPr id="4" name="Picture 3" descr="Aggression or Defense - Imgflip"/>
          <p:cNvPicPr/>
          <p:nvPr/>
        </p:nvPicPr>
        <p:blipFill>
          <a:blip r:embed="rId3">
            <a:extLst>
              <a:ext uri="{28A0092B-C50C-407E-A947-70E740481C1C}">
                <a14:useLocalDpi xmlns:a14="http://schemas.microsoft.com/office/drawing/2010/main" xmlns="" val="0"/>
              </a:ext>
            </a:extLst>
          </a:blip>
          <a:srcRect/>
          <a:stretch>
            <a:fillRect/>
          </a:stretch>
        </p:blipFill>
        <p:spPr bwMode="auto">
          <a:xfrm>
            <a:off x="3048000" y="3824287"/>
            <a:ext cx="3019425" cy="2119313"/>
          </a:xfrm>
          <a:prstGeom prst="rect">
            <a:avLst/>
          </a:prstGeom>
          <a:noFill/>
          <a:ln>
            <a:noFill/>
          </a:ln>
        </p:spPr>
      </p:pic>
    </p:spTree>
    <p:extLst>
      <p:ext uri="{BB962C8B-B14F-4D97-AF65-F5344CB8AC3E}">
        <p14:creationId xmlns:p14="http://schemas.microsoft.com/office/powerpoint/2010/main" xmlns="" val="1948279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533399"/>
          </a:xfrm>
        </p:spPr>
        <p:txBody>
          <a:bodyPr>
            <a:normAutofit fontScale="90000"/>
          </a:bodyPr>
          <a:lstStyle/>
          <a:p>
            <a:r>
              <a:rPr lang="en-US" dirty="0" smtClean="0">
                <a:latin typeface="Times New Roman" pitchFamily="18" charset="0"/>
                <a:cs typeface="Times New Roman" pitchFamily="18" charset="0"/>
              </a:rPr>
              <a:t>Ethical Concept</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990600"/>
            <a:ext cx="8610600" cy="5638800"/>
          </a:xfrm>
        </p:spPr>
        <p:txBody>
          <a:bodyPr>
            <a:normAutofit/>
          </a:bodyPr>
          <a:lstStyle/>
          <a:p>
            <a:pPr marL="457200" indent="-457200" algn="l">
              <a:buFont typeface="Arial" pitchFamily="34" charset="0"/>
              <a:buChar char="•"/>
            </a:pPr>
            <a:r>
              <a:rPr lang="en-US" sz="2400" dirty="0">
                <a:latin typeface="Times New Roman" pitchFamily="18" charset="0"/>
                <a:cs typeface="Times New Roman" pitchFamily="18" charset="0"/>
              </a:rPr>
              <a:t>The ethical theory related to war and violence is the just war theory</a:t>
            </a:r>
          </a:p>
          <a:p>
            <a:pPr marL="457200" indent="-457200" algn="l">
              <a:buFont typeface="Arial" pitchFamily="34" charset="0"/>
              <a:buChar char="•"/>
            </a:pPr>
            <a:r>
              <a:rPr lang="en-US" sz="2400" dirty="0">
                <a:latin typeface="Times New Roman" pitchFamily="18" charset="0"/>
                <a:cs typeface="Times New Roman" pitchFamily="18" charset="0"/>
              </a:rPr>
              <a:t>The purpose of this theory is to justify the morality of war</a:t>
            </a:r>
          </a:p>
          <a:p>
            <a:pPr marL="457200" indent="-457200" algn="l">
              <a:buFont typeface="Arial" pitchFamily="34" charset="0"/>
              <a:buChar char="•"/>
            </a:pPr>
            <a:r>
              <a:rPr lang="en-US" sz="2400" dirty="0">
                <a:latin typeface="Times New Roman" pitchFamily="18" charset="0"/>
                <a:cs typeface="Times New Roman" pitchFamily="18" charset="0"/>
              </a:rPr>
              <a:t>The theory holds that war is not the only worst choice</a:t>
            </a:r>
          </a:p>
          <a:p>
            <a:pPr marL="457200" indent="-457200" algn="l">
              <a:buFont typeface="Arial" pitchFamily="34" charset="0"/>
              <a:buChar char="•"/>
            </a:pPr>
            <a:r>
              <a:rPr lang="en-US" sz="2400" dirty="0">
                <a:latin typeface="Times New Roman" pitchFamily="18" charset="0"/>
                <a:cs typeface="Times New Roman" pitchFamily="18" charset="0"/>
              </a:rPr>
              <a:t>War may be justified by undesirable impacts and essential obligations (Lazar, 2017)</a:t>
            </a:r>
          </a:p>
          <a:p>
            <a:endParaRPr lang="en-US" dirty="0"/>
          </a:p>
        </p:txBody>
      </p:sp>
      <p:pic>
        <p:nvPicPr>
          <p:cNvPr id="4" name="Picture 3" descr="Just War Theory | Evidence Unseen"/>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200400" y="4191000"/>
            <a:ext cx="3352800" cy="1752600"/>
          </a:xfrm>
          <a:prstGeom prst="rect">
            <a:avLst/>
          </a:prstGeom>
          <a:noFill/>
          <a:ln>
            <a:noFill/>
          </a:ln>
        </p:spPr>
      </p:pic>
    </p:spTree>
    <p:extLst>
      <p:ext uri="{BB962C8B-B14F-4D97-AF65-F5344CB8AC3E}">
        <p14:creationId xmlns:p14="http://schemas.microsoft.com/office/powerpoint/2010/main" xmlns="" val="3426890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533399"/>
          </a:xfrm>
        </p:spPr>
        <p:txBody>
          <a:bodyPr>
            <a:normAutofit fontScale="90000"/>
          </a:bodyPr>
          <a:lstStyle/>
          <a:p>
            <a:r>
              <a:rPr lang="en-US" dirty="0" smtClean="0">
                <a:latin typeface="Times New Roman" pitchFamily="18" charset="0"/>
                <a:cs typeface="Times New Roman" pitchFamily="18" charset="0"/>
              </a:rPr>
              <a:t>Recommendations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914400"/>
            <a:ext cx="8686800" cy="5715000"/>
          </a:xfrm>
        </p:spPr>
        <p:txBody>
          <a:bodyPr>
            <a:normAutofit/>
          </a:bodyPr>
          <a:lstStyle/>
          <a:p>
            <a:pPr marL="457200" indent="-457200" algn="l">
              <a:buFont typeface="Arial" pitchFamily="34" charset="0"/>
              <a:buChar char="•"/>
            </a:pPr>
            <a:r>
              <a:rPr lang="en-US" sz="2400" dirty="0">
                <a:latin typeface="Times New Roman" pitchFamily="18" charset="0"/>
                <a:cs typeface="Times New Roman" pitchFamily="18" charset="0"/>
              </a:rPr>
              <a:t>Consider other alternatives</a:t>
            </a:r>
          </a:p>
          <a:p>
            <a:pPr marL="457200" indent="-457200" algn="l">
              <a:buFont typeface="Arial" pitchFamily="34" charset="0"/>
              <a:buChar char="•"/>
            </a:pPr>
            <a:r>
              <a:rPr lang="en-US" sz="2400" dirty="0">
                <a:latin typeface="Times New Roman" pitchFamily="18" charset="0"/>
                <a:cs typeface="Times New Roman" pitchFamily="18" charset="0"/>
              </a:rPr>
              <a:t>One of these alternatives is pacifism</a:t>
            </a:r>
          </a:p>
          <a:p>
            <a:pPr marL="457200" indent="-457200" algn="l">
              <a:buFont typeface="Arial" pitchFamily="34" charset="0"/>
              <a:buChar char="•"/>
            </a:pPr>
            <a:r>
              <a:rPr lang="en-US" sz="2400" dirty="0">
                <a:latin typeface="Times New Roman" pitchFamily="18" charset="0"/>
                <a:cs typeface="Times New Roman" pitchFamily="18" charset="0"/>
              </a:rPr>
              <a:t>Pacifism opposes war and violence</a:t>
            </a:r>
          </a:p>
          <a:p>
            <a:pPr marL="457200" indent="-457200" algn="l">
              <a:buFont typeface="Arial" pitchFamily="34" charset="0"/>
              <a:buChar char="•"/>
            </a:pPr>
            <a:r>
              <a:rPr lang="en-US" sz="2400" dirty="0">
                <a:latin typeface="Times New Roman" pitchFamily="18" charset="0"/>
                <a:cs typeface="Times New Roman" pitchFamily="18" charset="0"/>
              </a:rPr>
              <a:t>Pacifism advocates for peaceful resolution of conflict (Jackson, 2019)</a:t>
            </a:r>
          </a:p>
          <a:p>
            <a:endParaRPr lang="en-US" dirty="0"/>
          </a:p>
        </p:txBody>
      </p:sp>
      <p:pic>
        <p:nvPicPr>
          <p:cNvPr id="4" name="Picture 3" descr="Christian Pacifism or Convenient Pacifism? | Here I Sit"/>
          <p:cNvPicPr/>
          <p:nvPr/>
        </p:nvPicPr>
        <p:blipFill>
          <a:blip r:embed="rId3">
            <a:extLst>
              <a:ext uri="{28A0092B-C50C-407E-A947-70E740481C1C}">
                <a14:useLocalDpi xmlns:a14="http://schemas.microsoft.com/office/drawing/2010/main" xmlns="" val="0"/>
              </a:ext>
            </a:extLst>
          </a:blip>
          <a:srcRect/>
          <a:stretch>
            <a:fillRect/>
          </a:stretch>
        </p:blipFill>
        <p:spPr bwMode="auto">
          <a:xfrm>
            <a:off x="2590800" y="3276600"/>
            <a:ext cx="3057525" cy="1866900"/>
          </a:xfrm>
          <a:prstGeom prst="rect">
            <a:avLst/>
          </a:prstGeom>
          <a:noFill/>
          <a:ln>
            <a:noFill/>
          </a:ln>
        </p:spPr>
      </p:pic>
    </p:spTree>
    <p:extLst>
      <p:ext uri="{BB962C8B-B14F-4D97-AF65-F5344CB8AC3E}">
        <p14:creationId xmlns:p14="http://schemas.microsoft.com/office/powerpoint/2010/main" xmlns="" val="329059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599"/>
          </a:xfrm>
        </p:spPr>
        <p:txBody>
          <a:bodyPr>
            <a:normAutofit fontScale="90000"/>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219200"/>
            <a:ext cx="8610600" cy="5334000"/>
          </a:xfrm>
        </p:spPr>
        <p:txBody>
          <a:bodyPr>
            <a:normAutofit/>
          </a:bodyPr>
          <a:lstStyle/>
          <a:p>
            <a:pPr marL="457200" indent="-457200" algn="l">
              <a:buFont typeface="Arial" pitchFamily="34" charset="0"/>
              <a:buChar char="•"/>
            </a:pPr>
            <a:r>
              <a:rPr lang="en-US" sz="2400" dirty="0">
                <a:latin typeface="Times New Roman" pitchFamily="18" charset="0"/>
                <a:cs typeface="Times New Roman" pitchFamily="18" charset="0"/>
              </a:rPr>
              <a:t>Jackson, R. (2019). Pacifism and the ethical imagination in IR. </a:t>
            </a:r>
            <a:r>
              <a:rPr lang="en-US" sz="2400" i="1" dirty="0">
                <a:latin typeface="Times New Roman" pitchFamily="18" charset="0"/>
                <a:cs typeface="Times New Roman" pitchFamily="18" charset="0"/>
              </a:rPr>
              <a:t>International Politics</a:t>
            </a:r>
            <a:r>
              <a:rPr lang="en-US" sz="2400" dirty="0">
                <a:latin typeface="Times New Roman" pitchFamily="18" charset="0"/>
                <a:cs typeface="Times New Roman" pitchFamily="18" charset="0"/>
              </a:rPr>
              <a:t>, </a:t>
            </a:r>
            <a:r>
              <a:rPr lang="en-US" sz="2400" i="1" dirty="0">
                <a:latin typeface="Times New Roman" pitchFamily="18" charset="0"/>
                <a:cs typeface="Times New Roman" pitchFamily="18" charset="0"/>
              </a:rPr>
              <a:t>56</a:t>
            </a:r>
            <a:r>
              <a:rPr lang="en-US" sz="2400" dirty="0">
                <a:latin typeface="Times New Roman" pitchFamily="18" charset="0"/>
                <a:cs typeface="Times New Roman" pitchFamily="18" charset="0"/>
              </a:rPr>
              <a:t>(2), 212-227.</a:t>
            </a:r>
          </a:p>
          <a:p>
            <a:pPr marL="457200" indent="-457200" algn="l">
              <a:buFont typeface="Arial" pitchFamily="34" charset="0"/>
              <a:buChar char="•"/>
            </a:pPr>
            <a:r>
              <a:rPr lang="en-US" sz="2400" dirty="0">
                <a:latin typeface="Times New Roman" pitchFamily="18" charset="0"/>
                <a:cs typeface="Times New Roman" pitchFamily="18" charset="0"/>
              </a:rPr>
              <a:t>Lazar, S. (2017). Just war theory: Revisionists versus traditionalists. </a:t>
            </a:r>
            <a:r>
              <a:rPr lang="en-US" sz="2400" i="1" dirty="0">
                <a:latin typeface="Times New Roman" pitchFamily="18" charset="0"/>
                <a:cs typeface="Times New Roman" pitchFamily="18" charset="0"/>
              </a:rPr>
              <a:t>Annual Review of Political Science</a:t>
            </a:r>
            <a:r>
              <a:rPr lang="en-US" sz="2400" dirty="0">
                <a:latin typeface="Times New Roman" pitchFamily="18" charset="0"/>
                <a:cs typeface="Times New Roman" pitchFamily="18" charset="0"/>
              </a:rPr>
              <a:t>, </a:t>
            </a:r>
            <a:r>
              <a:rPr lang="en-US" sz="2400" i="1" dirty="0">
                <a:latin typeface="Times New Roman" pitchFamily="18" charset="0"/>
                <a:cs typeface="Times New Roman" pitchFamily="18" charset="0"/>
              </a:rPr>
              <a:t>20</a:t>
            </a:r>
            <a:r>
              <a:rPr lang="en-US" sz="2400" dirty="0">
                <a:latin typeface="Times New Roman" pitchFamily="18" charset="0"/>
                <a:cs typeface="Times New Roman" pitchFamily="18" charset="0"/>
              </a:rPr>
              <a:t>, 37-54.</a:t>
            </a:r>
          </a:p>
          <a:p>
            <a:pPr marL="457200" indent="-457200" algn="l">
              <a:buFont typeface="Arial" pitchFamily="34" charset="0"/>
              <a:buChar char="•"/>
            </a:pPr>
            <a:r>
              <a:rPr lang="en-US" sz="2400" dirty="0">
                <a:latin typeface="Times New Roman" pitchFamily="18" charset="0"/>
                <a:cs typeface="Times New Roman" pitchFamily="18" charset="0"/>
              </a:rPr>
              <a:t>Pötzsch, H. (2017). Selective realism: Filtering experiences of war and violence in first-and third-person shooters. </a:t>
            </a:r>
            <a:r>
              <a:rPr lang="en-US" sz="2400" i="1" dirty="0">
                <a:latin typeface="Times New Roman" pitchFamily="18" charset="0"/>
                <a:cs typeface="Times New Roman" pitchFamily="18" charset="0"/>
              </a:rPr>
              <a:t>Games and culture</a:t>
            </a:r>
            <a:r>
              <a:rPr lang="en-US" sz="2400" dirty="0">
                <a:latin typeface="Times New Roman" pitchFamily="18" charset="0"/>
                <a:cs typeface="Times New Roman" pitchFamily="18" charset="0"/>
              </a:rPr>
              <a:t>, </a:t>
            </a:r>
            <a:r>
              <a:rPr lang="en-US" sz="2400" i="1" dirty="0">
                <a:latin typeface="Times New Roman" pitchFamily="18" charset="0"/>
                <a:cs typeface="Times New Roman" pitchFamily="18" charset="0"/>
              </a:rPr>
              <a:t>12</a:t>
            </a:r>
            <a:r>
              <a:rPr lang="en-US" sz="2400" dirty="0">
                <a:latin typeface="Times New Roman" pitchFamily="18" charset="0"/>
                <a:cs typeface="Times New Roman" pitchFamily="18" charset="0"/>
              </a:rPr>
              <a:t>(2), 156-178.</a:t>
            </a:r>
          </a:p>
          <a:p>
            <a:pPr marL="457200" indent="-457200" algn="l">
              <a:buFont typeface="Arial" pitchFamily="34" charset="0"/>
              <a:buChar char="•"/>
            </a:pPr>
            <a:r>
              <a:rPr lang="en-US" sz="2400" dirty="0">
                <a:latin typeface="Times New Roman" pitchFamily="18" charset="0"/>
                <a:cs typeface="Times New Roman" pitchFamily="18" charset="0"/>
              </a:rPr>
              <a:t>Shesterinina, A. (2019). Ethics, empathy, and fear in research on violent conflict. </a:t>
            </a:r>
            <a:r>
              <a:rPr lang="en-US" sz="2400" i="1" dirty="0">
                <a:latin typeface="Times New Roman" pitchFamily="18" charset="0"/>
                <a:cs typeface="Times New Roman" pitchFamily="18" charset="0"/>
              </a:rPr>
              <a:t>Journal of Peace Research</a:t>
            </a:r>
            <a:r>
              <a:rPr lang="en-US" sz="2400" dirty="0">
                <a:latin typeface="Times New Roman" pitchFamily="18" charset="0"/>
                <a:cs typeface="Times New Roman" pitchFamily="18" charset="0"/>
              </a:rPr>
              <a:t>, </a:t>
            </a:r>
            <a:r>
              <a:rPr lang="en-US" sz="2400" i="1" dirty="0">
                <a:latin typeface="Times New Roman" pitchFamily="18" charset="0"/>
                <a:cs typeface="Times New Roman" pitchFamily="18" charset="0"/>
              </a:rPr>
              <a:t>56</a:t>
            </a:r>
            <a:r>
              <a:rPr lang="en-US" sz="2400" dirty="0">
                <a:latin typeface="Times New Roman" pitchFamily="18" charset="0"/>
                <a:cs typeface="Times New Roman" pitchFamily="18" charset="0"/>
              </a:rPr>
              <a:t>(2), 190-202.</a:t>
            </a:r>
          </a:p>
          <a:p>
            <a:r>
              <a:rPr lang="en-US" dirty="0"/>
              <a:t> </a:t>
            </a:r>
          </a:p>
          <a:p>
            <a:endParaRPr lang="en-US" dirty="0"/>
          </a:p>
        </p:txBody>
      </p:sp>
    </p:spTree>
    <p:extLst>
      <p:ext uri="{BB962C8B-B14F-4D97-AF65-F5344CB8AC3E}">
        <p14:creationId xmlns:p14="http://schemas.microsoft.com/office/powerpoint/2010/main" xmlns="" val="11068604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847</Words>
  <Application>Microsoft Office PowerPoint</Application>
  <PresentationFormat>On-screen Show (4:3)</PresentationFormat>
  <Paragraphs>38</Paragraphs>
  <Slides>6</Slides>
  <Notes>4</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Violence and War </vt:lpstr>
      <vt:lpstr>Violence and War</vt:lpstr>
      <vt:lpstr>Ethical Dilemma</vt:lpstr>
      <vt:lpstr>Ethical Concept</vt:lpstr>
      <vt:lpstr>Recommendations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Violence and War</dc:title>
  <dc:creator>user</dc:creator>
  <cp:lastModifiedBy>Kevin</cp:lastModifiedBy>
  <cp:revision>2</cp:revision>
  <dcterms:created xsi:type="dcterms:W3CDTF">2021-08-01T07:35:59Z</dcterms:created>
  <dcterms:modified xsi:type="dcterms:W3CDTF">2021-08-01T10:00:35Z</dcterms:modified>
</cp:coreProperties>
</file>